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Narrow" charset="1" panose="00000506000000000000"/>
      <p:regular r:id="rId10"/>
    </p:embeddedFont>
    <p:embeddedFont>
      <p:font typeface="Agrandir Narrow Bold" charset="1" panose="00000806000000000000"/>
      <p:regular r:id="rId11"/>
    </p:embeddedFont>
    <p:embeddedFont>
      <p:font typeface="Agrandir Narrow Italics" charset="1" panose="00000506000000000000"/>
      <p:regular r:id="rId12"/>
    </p:embeddedFont>
    <p:embeddedFont>
      <p:font typeface="Agrandir Narrow Bold Italics" charset="1" panose="00000806000000000000"/>
      <p:regular r:id="rId13"/>
    </p:embeddedFont>
    <p:embeddedFont>
      <p:font typeface="Agrandir Narrow Thin" charset="1" panose="00000206000000000000"/>
      <p:regular r:id="rId14"/>
    </p:embeddedFont>
    <p:embeddedFont>
      <p:font typeface="Agrandir Narrow Thin Italics" charset="1" panose="00000206000000000000"/>
      <p:regular r:id="rId15"/>
    </p:embeddedFont>
    <p:embeddedFont>
      <p:font typeface="Agrandir Narrow Medium" charset="1" panose="00000606000000000000"/>
      <p:regular r:id="rId16"/>
    </p:embeddedFont>
    <p:embeddedFont>
      <p:font typeface="Agrandir Narrow Medium Italics" charset="1" panose="00000606000000000000"/>
      <p:regular r:id="rId17"/>
    </p:embeddedFont>
    <p:embeddedFont>
      <p:font typeface="Agrandir Narrow Ultra-Bold" charset="1" panose="00000906000000000000"/>
      <p:regular r:id="rId18"/>
    </p:embeddedFont>
    <p:embeddedFont>
      <p:font typeface="Agrandir Narrow Ultra-Bold Italics" charset="1" panose="00000906000000000000"/>
      <p:regular r:id="rId19"/>
    </p:embeddedFont>
    <p:embeddedFont>
      <p:font typeface="Agrandir Narrow Heavy" charset="1" panose="00000A06000000000000"/>
      <p:regular r:id="rId20"/>
    </p:embeddedFont>
    <p:embeddedFont>
      <p:font typeface="Agrandir Narrow Heavy Italics" charset="1" panose="00000A06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59836" y="5777129"/>
            <a:ext cx="1937983" cy="2663526"/>
          </a:xfrm>
          <a:custGeom>
            <a:avLst/>
            <a:gdLst/>
            <a:ahLst/>
            <a:cxnLst/>
            <a:rect r="r" b="b" t="t" l="l"/>
            <a:pathLst>
              <a:path h="2663526" w="1937983">
                <a:moveTo>
                  <a:pt x="0" y="0"/>
                </a:moveTo>
                <a:lnTo>
                  <a:pt x="1937983" y="0"/>
                </a:lnTo>
                <a:lnTo>
                  <a:pt x="1937983" y="2663526"/>
                </a:lnTo>
                <a:lnTo>
                  <a:pt x="0" y="266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45" r="-144411" b="-152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000">
            <a:off x="11449768" y="5775398"/>
            <a:ext cx="1990065" cy="2651539"/>
          </a:xfrm>
          <a:custGeom>
            <a:avLst/>
            <a:gdLst/>
            <a:ahLst/>
            <a:cxnLst/>
            <a:rect r="r" b="b" t="t" l="l"/>
            <a:pathLst>
              <a:path h="2651539" w="1990065">
                <a:moveTo>
                  <a:pt x="4622" y="0"/>
                </a:moveTo>
                <a:lnTo>
                  <a:pt x="1990066" y="3465"/>
                </a:lnTo>
                <a:lnTo>
                  <a:pt x="1985444" y="2651539"/>
                </a:lnTo>
                <a:lnTo>
                  <a:pt x="0" y="2648074"/>
                </a:lnTo>
                <a:lnTo>
                  <a:pt x="4622" y="0"/>
                </a:lnTo>
                <a:close/>
              </a:path>
            </a:pathLst>
          </a:custGeom>
          <a:blipFill>
            <a:blip r:embed="rId4"/>
            <a:stretch>
              <a:fillRect l="-6179" t="-5364" r="-8809" b="-148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6170" y="5777129"/>
            <a:ext cx="1985446" cy="2648078"/>
          </a:xfrm>
          <a:custGeom>
            <a:avLst/>
            <a:gdLst/>
            <a:ahLst/>
            <a:cxnLst/>
            <a:rect r="r" b="b" t="t" l="l"/>
            <a:pathLst>
              <a:path h="2648078" w="1985446">
                <a:moveTo>
                  <a:pt x="0" y="0"/>
                </a:moveTo>
                <a:lnTo>
                  <a:pt x="1985446" y="0"/>
                </a:lnTo>
                <a:lnTo>
                  <a:pt x="1985446" y="2648078"/>
                </a:lnTo>
                <a:lnTo>
                  <a:pt x="0" y="2648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215" r="-1525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5464" y="5777129"/>
            <a:ext cx="2104391" cy="2648078"/>
          </a:xfrm>
          <a:custGeom>
            <a:avLst/>
            <a:gdLst/>
            <a:ahLst/>
            <a:cxnLst/>
            <a:rect r="r" b="b" t="t" l="l"/>
            <a:pathLst>
              <a:path h="2648078" w="2104391">
                <a:moveTo>
                  <a:pt x="0" y="0"/>
                </a:moveTo>
                <a:lnTo>
                  <a:pt x="2104391" y="0"/>
                </a:lnTo>
                <a:lnTo>
                  <a:pt x="2104391" y="2648078"/>
                </a:lnTo>
                <a:lnTo>
                  <a:pt x="0" y="2648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69" t="0" r="-14434" b="-13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6107" y="5777129"/>
            <a:ext cx="1964082" cy="2648078"/>
          </a:xfrm>
          <a:custGeom>
            <a:avLst/>
            <a:gdLst/>
            <a:ahLst/>
            <a:cxnLst/>
            <a:rect r="r" b="b" t="t" l="l"/>
            <a:pathLst>
              <a:path h="2648078" w="1964082">
                <a:moveTo>
                  <a:pt x="0" y="0"/>
                </a:moveTo>
                <a:lnTo>
                  <a:pt x="1964082" y="0"/>
                </a:lnTo>
                <a:lnTo>
                  <a:pt x="1964082" y="2648078"/>
                </a:lnTo>
                <a:lnTo>
                  <a:pt x="0" y="2648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91" t="0" r="-2864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76170" y="8625419"/>
            <a:ext cx="2169102" cy="24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Open Sauce Bold"/>
              </a:rPr>
              <a:t>SIDDHANT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6107" y="8625419"/>
            <a:ext cx="2092312" cy="24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Open Sauce Bold"/>
              </a:rPr>
              <a:t>FORAM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45264" y="8625419"/>
            <a:ext cx="1856960" cy="24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Open Sauce Bold"/>
              </a:rPr>
              <a:t>YAGNIK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80565" y="8625419"/>
            <a:ext cx="1856960" cy="24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Open Sauce Bold"/>
              </a:rPr>
              <a:t>VIGNESH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530" y="2147462"/>
            <a:ext cx="16748635" cy="299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4"/>
              </a:lnSpc>
            </a:pPr>
            <a:r>
              <a:rPr lang="en-US" sz="7158" spc="515">
                <a:solidFill>
                  <a:srgbClr val="FFFFFF"/>
                </a:solidFill>
                <a:latin typeface="Open Sauce Medium"/>
              </a:rPr>
              <a:t>E-LEARNING</a:t>
            </a:r>
          </a:p>
          <a:p>
            <a:pPr algn="ctr">
              <a:lnSpc>
                <a:spcPts val="7874"/>
              </a:lnSpc>
            </a:pPr>
            <a:r>
              <a:rPr lang="en-US" sz="7158" spc="515">
                <a:solidFill>
                  <a:srgbClr val="FFFFFF"/>
                </a:solidFill>
                <a:latin typeface="Open Sauce Medium"/>
              </a:rPr>
              <a:t>DATABASE MANAGEMENT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78495" y="1057275"/>
            <a:ext cx="7731010" cy="53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8"/>
              </a:lnSpc>
            </a:pPr>
            <a:r>
              <a:rPr lang="en-US" sz="3689" spc="276" u="sng">
                <a:solidFill>
                  <a:srgbClr val="FFFFFF"/>
                </a:solidFill>
                <a:latin typeface="Open Sauce Bold"/>
              </a:rPr>
              <a:t>DMDD GROUP 17 PRESENTS 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0844" y="4583512"/>
            <a:ext cx="11766313" cy="120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 spc="2433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9596" y="2151331"/>
            <a:ext cx="19793224" cy="11803959"/>
          </a:xfrm>
          <a:custGeom>
            <a:avLst/>
            <a:gdLst/>
            <a:ahLst/>
            <a:cxnLst/>
            <a:rect r="r" b="b" t="t" l="l"/>
            <a:pathLst>
              <a:path h="11803959" w="19793224">
                <a:moveTo>
                  <a:pt x="0" y="0"/>
                </a:moveTo>
                <a:lnTo>
                  <a:pt x="19793224" y="0"/>
                </a:lnTo>
                <a:lnTo>
                  <a:pt x="19793224" y="11803959"/>
                </a:lnTo>
                <a:lnTo>
                  <a:pt x="0" y="1180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5159792" y="-1215221"/>
            <a:ext cx="8061799" cy="12885243"/>
            <a:chOff x="0" y="0"/>
            <a:chExt cx="2123272" cy="33936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3272" cy="3393644"/>
            </a:xfrm>
            <a:custGeom>
              <a:avLst/>
              <a:gdLst/>
              <a:ahLst/>
              <a:cxnLst/>
              <a:rect r="r" b="b" t="t" l="l"/>
              <a:pathLst>
                <a:path h="3393644" w="2123272">
                  <a:moveTo>
                    <a:pt x="0" y="0"/>
                  </a:moveTo>
                  <a:lnTo>
                    <a:pt x="2123272" y="0"/>
                  </a:lnTo>
                  <a:lnTo>
                    <a:pt x="2123272" y="3393644"/>
                  </a:lnTo>
                  <a:lnTo>
                    <a:pt x="0" y="339364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123272" cy="3422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1612413" y="740411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4758911" y="3048676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002242" y="1783031"/>
            <a:ext cx="5860774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43974" y="3672178"/>
            <a:ext cx="10777310" cy="35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7"/>
              </a:lnSpc>
            </a:pPr>
            <a:r>
              <a:rPr lang="en-US" sz="2467">
                <a:solidFill>
                  <a:srgbClr val="FFFFFF"/>
                </a:solidFill>
                <a:latin typeface="Open Sauce Light"/>
              </a:rPr>
              <a:t>In today’s digital age, e-learning has become essential for education. Our focus will explore the strategies involved in managing an effective e-learning platform, emphasizing optimized student engagement and learning outcomes. Central to this discussion is our crafted E-Learning Platform Management System—a technological innovation aimed at breaking financial barriers and providing a seamless pathway to quality education.</a:t>
            </a:r>
          </a:p>
          <a:p>
            <a:pPr algn="just">
              <a:lnSpc>
                <a:spcPts val="318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72147"/>
            <a:ext cx="19679979" cy="6018193"/>
            <a:chOff x="0" y="0"/>
            <a:chExt cx="5183204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83205" cy="1585039"/>
            </a:xfrm>
            <a:custGeom>
              <a:avLst/>
              <a:gdLst/>
              <a:ahLst/>
              <a:cxnLst/>
              <a:rect r="r" b="b" t="t" l="l"/>
              <a:pathLst>
                <a:path h="1585039" w="5183205">
                  <a:moveTo>
                    <a:pt x="0" y="0"/>
                  </a:moveTo>
                  <a:lnTo>
                    <a:pt x="5183205" y="0"/>
                  </a:lnTo>
                  <a:lnTo>
                    <a:pt x="5183205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183204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41036" y="3528117"/>
            <a:ext cx="9581451" cy="363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0"/>
              </a:lnSpc>
            </a:pPr>
            <a:r>
              <a:rPr lang="en-US" sz="2469">
                <a:solidFill>
                  <a:srgbClr val="000000"/>
                </a:solidFill>
                <a:latin typeface="Open Sauce Light"/>
              </a:rPr>
              <a:t>To empower continuous learning and enhance educational accessibility, our mission is to lead the way with an E-Learning Platform Management System. Dedicated to breaking financial barriers, fostering collaboration, and offering transparent learning paths, our innovative reward points inspire personalized learning and real-time progress tracking for career growth. We aim to create an inclusive, affordable, and dynamic educational environment.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84574"/>
            <a:ext cx="5520955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 spc="147">
                <a:solidFill>
                  <a:srgbClr val="000000"/>
                </a:solidFill>
                <a:latin typeface="Open Sauce Bold"/>
              </a:rPr>
              <a:t>MISSION STATEMENT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469692" y="3912038"/>
            <a:ext cx="369918" cy="3699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469692" y="5315642"/>
            <a:ext cx="369918" cy="3699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AutoShape 13" id="13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469692" y="6761886"/>
            <a:ext cx="369918" cy="369918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084076" y="5375551"/>
            <a:ext cx="1571294" cy="1571294"/>
          </a:xfrm>
          <a:custGeom>
            <a:avLst/>
            <a:gdLst/>
            <a:ahLst/>
            <a:cxnLst/>
            <a:rect r="r" b="b" t="t" l="l"/>
            <a:pathLst>
              <a:path h="1571294" w="1571294">
                <a:moveTo>
                  <a:pt x="0" y="0"/>
                </a:moveTo>
                <a:lnTo>
                  <a:pt x="1571294" y="0"/>
                </a:lnTo>
                <a:lnTo>
                  <a:pt x="1571294" y="1571294"/>
                </a:lnTo>
                <a:lnTo>
                  <a:pt x="0" y="157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81223" y="5143500"/>
            <a:ext cx="2010005" cy="1896082"/>
          </a:xfrm>
          <a:custGeom>
            <a:avLst/>
            <a:gdLst/>
            <a:ahLst/>
            <a:cxnLst/>
            <a:rect r="r" b="b" t="t" l="l"/>
            <a:pathLst>
              <a:path h="1896082" w="2010005">
                <a:moveTo>
                  <a:pt x="0" y="0"/>
                </a:moveTo>
                <a:lnTo>
                  <a:pt x="2010005" y="0"/>
                </a:lnTo>
                <a:lnTo>
                  <a:pt x="2010005" y="1896082"/>
                </a:lnTo>
                <a:lnTo>
                  <a:pt x="0" y="1896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50" t="0" r="-5321" b="-3626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63008" y="2978328"/>
            <a:ext cx="5056438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KEY OBJECTIVES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4139" y="2432363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spc="64">
                <a:solidFill>
                  <a:srgbClr val="000000"/>
                </a:solidFill>
                <a:latin typeface="Open Sauce Medium"/>
              </a:rPr>
              <a:t>Database Implementation for Education Management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54139" y="3792372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spc="64">
                <a:solidFill>
                  <a:srgbClr val="000000"/>
                </a:solidFill>
                <a:latin typeface="Open Sauce Medium"/>
              </a:rPr>
              <a:t>Transparent Course Points Tracking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3103170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Develop an integrated and efficient database for managing student records, course details, educational institutions, and related data.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4462932"/>
            <a:ext cx="6986316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Create a transparent database system to track and utilize students' earned course points effectively.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54139" y="5195976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spc="64">
                <a:solidFill>
                  <a:srgbClr val="000000"/>
                </a:solidFill>
                <a:latin typeface="Open Sauce Medium"/>
              </a:rPr>
              <a:t>Comprehensive Course Completion Rewards Program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5783530"/>
            <a:ext cx="7022611" cy="76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Establish a comprehensive rewards system for course completion, fostering learner motivation through recognition and continual support in achieving certificates.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54139" y="6691516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 spc="64">
                <a:solidFill>
                  <a:srgbClr val="000000"/>
                </a:solidFill>
                <a:latin typeface="Open Sauce Medium"/>
              </a:rPr>
              <a:t>Community Cultivation for Collaborative Learning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54139" y="7358583"/>
            <a:ext cx="6986316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Cultivate a collaborative student community, encouraging idea exchange, peer-to-peer learning, and providing access to mentors and trainers for learner assistance.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3773069" cy="11477072"/>
            <a:chOff x="0" y="0"/>
            <a:chExt cx="3627475" cy="3022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7475" cy="3022768"/>
            </a:xfrm>
            <a:custGeom>
              <a:avLst/>
              <a:gdLst/>
              <a:ahLst/>
              <a:cxnLst/>
              <a:rect r="r" b="b" t="t" l="l"/>
              <a:pathLst>
                <a:path h="3022768" w="3627475">
                  <a:moveTo>
                    <a:pt x="0" y="0"/>
                  </a:moveTo>
                  <a:lnTo>
                    <a:pt x="3627475" y="0"/>
                  </a:lnTo>
                  <a:lnTo>
                    <a:pt x="3627475" y="3022768"/>
                  </a:lnTo>
                  <a:lnTo>
                    <a:pt x="0" y="3022768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627475" cy="3051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854191" y="814574"/>
            <a:ext cx="13773126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54191" y="814574"/>
            <a:ext cx="13773126" cy="9472426"/>
          </a:xfrm>
          <a:custGeom>
            <a:avLst/>
            <a:gdLst/>
            <a:ahLst/>
            <a:cxnLst/>
            <a:rect r="r" b="b" t="t" l="l"/>
            <a:pathLst>
              <a:path h="9472426" w="13773126">
                <a:moveTo>
                  <a:pt x="0" y="0"/>
                </a:moveTo>
                <a:lnTo>
                  <a:pt x="13773126" y="0"/>
                </a:lnTo>
                <a:lnTo>
                  <a:pt x="13773126" y="9472426"/>
                </a:lnTo>
                <a:lnTo>
                  <a:pt x="0" y="9472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97" r="0" b="-559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3317" y="-95250"/>
            <a:ext cx="6367743" cy="84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3"/>
              </a:lnSpc>
            </a:pPr>
            <a:r>
              <a:rPr lang="en-US" sz="4973">
                <a:solidFill>
                  <a:srgbClr val="000000"/>
                </a:solidFill>
                <a:latin typeface="Open Sauce Medium"/>
              </a:rPr>
              <a:t>FINAL E-R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1071049" y="-1238897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6814" y="1066800"/>
            <a:ext cx="14844802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8078" y="2064314"/>
            <a:ext cx="7942572" cy="6158371"/>
          </a:xfrm>
          <a:custGeom>
            <a:avLst/>
            <a:gdLst/>
            <a:ahLst/>
            <a:cxnLst/>
            <a:rect r="r" b="b" t="t" l="l"/>
            <a:pathLst>
              <a:path h="6158371" w="7942572">
                <a:moveTo>
                  <a:pt x="0" y="0"/>
                </a:moveTo>
                <a:lnTo>
                  <a:pt x="7942572" y="0"/>
                </a:lnTo>
                <a:lnTo>
                  <a:pt x="7942572" y="6158372"/>
                </a:lnTo>
                <a:lnTo>
                  <a:pt x="0" y="6158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814" y="1364150"/>
            <a:ext cx="384255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STORED PROCEDURES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6814" y="193477"/>
            <a:ext cx="9852230" cy="83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26"/>
              </a:lnSpc>
              <a:spcBef>
                <a:spcPct val="0"/>
              </a:spcBef>
            </a:pPr>
            <a:r>
              <a:rPr lang="en-US" sz="4946" spc="138">
                <a:solidFill>
                  <a:srgbClr val="010101"/>
                </a:solidFill>
                <a:latin typeface="Open Sauce"/>
              </a:rPr>
              <a:t>DDL STATEMENTS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05692" y="2023280"/>
            <a:ext cx="8012383" cy="6420990"/>
          </a:xfrm>
          <a:custGeom>
            <a:avLst/>
            <a:gdLst/>
            <a:ahLst/>
            <a:cxnLst/>
            <a:rect r="r" b="b" t="t" l="l"/>
            <a:pathLst>
              <a:path h="6420990" w="8012383">
                <a:moveTo>
                  <a:pt x="0" y="0"/>
                </a:moveTo>
                <a:lnTo>
                  <a:pt x="8012383" y="0"/>
                </a:lnTo>
                <a:lnTo>
                  <a:pt x="8012383" y="6420991"/>
                </a:lnTo>
                <a:lnTo>
                  <a:pt x="0" y="6420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21" t="-11781" r="-128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67117" y="136415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TRIGGER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1369840" y="-1401108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77840" y="1066800"/>
            <a:ext cx="14844802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8552" y="6160723"/>
            <a:ext cx="12199677" cy="3512703"/>
          </a:xfrm>
          <a:custGeom>
            <a:avLst/>
            <a:gdLst/>
            <a:ahLst/>
            <a:cxnLst/>
            <a:rect r="r" b="b" t="t" l="l"/>
            <a:pathLst>
              <a:path h="3512703" w="12199677">
                <a:moveTo>
                  <a:pt x="0" y="0"/>
                </a:moveTo>
                <a:lnTo>
                  <a:pt x="12199677" y="0"/>
                </a:lnTo>
                <a:lnTo>
                  <a:pt x="12199677" y="3512703"/>
                </a:lnTo>
                <a:lnTo>
                  <a:pt x="0" y="3512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5" b="-1048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1648" y="136415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7840" y="164710"/>
            <a:ext cx="9852230" cy="83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26"/>
              </a:lnSpc>
              <a:spcBef>
                <a:spcPct val="0"/>
              </a:spcBef>
            </a:pPr>
            <a:r>
              <a:rPr lang="en-US" sz="4946" spc="138">
                <a:solidFill>
                  <a:srgbClr val="010101"/>
                </a:solidFill>
                <a:latin typeface="Open Sauce"/>
              </a:rPr>
              <a:t>DDL STATEMENTS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37045" y="1947080"/>
            <a:ext cx="6922255" cy="3362879"/>
          </a:xfrm>
          <a:custGeom>
            <a:avLst/>
            <a:gdLst/>
            <a:ahLst/>
            <a:cxnLst/>
            <a:rect r="r" b="b" t="t" l="l"/>
            <a:pathLst>
              <a:path h="3362879" w="6922255">
                <a:moveTo>
                  <a:pt x="0" y="0"/>
                </a:moveTo>
                <a:lnTo>
                  <a:pt x="6922255" y="0"/>
                </a:lnTo>
                <a:lnTo>
                  <a:pt x="6922255" y="3362880"/>
                </a:lnTo>
                <a:lnTo>
                  <a:pt x="0" y="336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55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552" y="1947080"/>
            <a:ext cx="9739363" cy="3255205"/>
          </a:xfrm>
          <a:custGeom>
            <a:avLst/>
            <a:gdLst/>
            <a:ahLst/>
            <a:cxnLst/>
            <a:rect r="r" b="b" t="t" l="l"/>
            <a:pathLst>
              <a:path h="3255205" w="9739363">
                <a:moveTo>
                  <a:pt x="0" y="0"/>
                </a:moveTo>
                <a:lnTo>
                  <a:pt x="9739363" y="0"/>
                </a:lnTo>
                <a:lnTo>
                  <a:pt x="9739363" y="3255205"/>
                </a:lnTo>
                <a:lnTo>
                  <a:pt x="0" y="3255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71" t="-18000" r="-508" b="-5074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1187353" y="-1076686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6814" y="1419034"/>
            <a:ext cx="14844802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6814" y="1638617"/>
            <a:ext cx="14844802" cy="8268566"/>
          </a:xfrm>
          <a:custGeom>
            <a:avLst/>
            <a:gdLst/>
            <a:ahLst/>
            <a:cxnLst/>
            <a:rect r="r" b="b" t="t" l="l"/>
            <a:pathLst>
              <a:path h="8268566" w="14844802">
                <a:moveTo>
                  <a:pt x="0" y="0"/>
                </a:moveTo>
                <a:lnTo>
                  <a:pt x="14844802" y="0"/>
                </a:lnTo>
                <a:lnTo>
                  <a:pt x="14844802" y="8268566"/>
                </a:lnTo>
                <a:lnTo>
                  <a:pt x="0" y="826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814" y="438610"/>
            <a:ext cx="9239812" cy="77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21"/>
              </a:lnSpc>
              <a:spcBef>
                <a:spcPct val="0"/>
              </a:spcBef>
            </a:pPr>
            <a:r>
              <a:rPr lang="en-US" sz="4580" spc="128">
                <a:solidFill>
                  <a:srgbClr val="010101"/>
                </a:solidFill>
                <a:latin typeface="Open Sauce"/>
              </a:rPr>
              <a:t>VISUALIZATION LAYER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1187353" y="-1076686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6814" y="1419034"/>
            <a:ext cx="14844802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6814" y="1627904"/>
            <a:ext cx="14844802" cy="8288631"/>
          </a:xfrm>
          <a:custGeom>
            <a:avLst/>
            <a:gdLst/>
            <a:ahLst/>
            <a:cxnLst/>
            <a:rect r="r" b="b" t="t" l="l"/>
            <a:pathLst>
              <a:path h="8288631" w="14844802">
                <a:moveTo>
                  <a:pt x="0" y="0"/>
                </a:moveTo>
                <a:lnTo>
                  <a:pt x="14844802" y="0"/>
                </a:lnTo>
                <a:lnTo>
                  <a:pt x="14844802" y="8288631"/>
                </a:lnTo>
                <a:lnTo>
                  <a:pt x="0" y="8288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814" y="438610"/>
            <a:ext cx="9239812" cy="77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21"/>
              </a:lnSpc>
              <a:spcBef>
                <a:spcPct val="0"/>
              </a:spcBef>
            </a:pPr>
            <a:r>
              <a:rPr lang="en-US" sz="4580" spc="128">
                <a:solidFill>
                  <a:srgbClr val="010101"/>
                </a:solidFill>
                <a:latin typeface="Open Sauce"/>
              </a:rPr>
              <a:t>VISUALIZATION LAYER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DAF2r3-cViM</dc:identifier>
  <dcterms:modified xsi:type="dcterms:W3CDTF">2011-08-01T06:04:30Z</dcterms:modified>
  <cp:revision>1</cp:revision>
  <dc:title>strategy</dc:title>
</cp:coreProperties>
</file>